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5" r:id="rId5"/>
    <p:sldId id="261" r:id="rId6"/>
    <p:sldId id="264" r:id="rId7"/>
    <p:sldId id="266" r:id="rId8"/>
    <p:sldId id="267" r:id="rId9"/>
    <p:sldId id="26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C30EA-1756-4797-8122-D2E8EBB1654C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270A0-2BC2-41CC-B00F-913742EFF60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Desktop\Baner50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55976" cy="3266982"/>
          </a:xfrm>
          <a:prstGeom prst="rect">
            <a:avLst/>
          </a:prstGeom>
          <a:noFill/>
        </p:spPr>
      </p:pic>
      <p:pic>
        <p:nvPicPr>
          <p:cNvPr id="4098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pic>
        <p:nvPicPr>
          <p:cNvPr id="4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0"/>
            <a:ext cx="3491881" cy="124398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347864" y="41490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4099" name="Picture 3" descr="D:\Downloads\20220909_120659 (1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260648"/>
            <a:ext cx="3960440" cy="396044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0" y="1268760"/>
            <a:ext cx="471601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Georgia" pitchFamily="18" charset="0"/>
              </a:rPr>
              <a:t>Муниципальное   казённое общеобразовательное  учреждение</a:t>
            </a:r>
          </a:p>
          <a:p>
            <a:pPr algn="ctr"/>
            <a:endParaRPr lang="ru-RU" sz="1600" b="1" dirty="0" smtClean="0">
              <a:latin typeface="Georgia" pitchFamily="18" charset="0"/>
            </a:endParaRPr>
          </a:p>
          <a:p>
            <a:pPr algn="ctr"/>
            <a:r>
              <a:rPr lang="ru-RU" sz="1600" b="1" dirty="0" smtClean="0">
                <a:latin typeface="Georgia" pitchFamily="18" charset="0"/>
              </a:rPr>
              <a:t>«</a:t>
            </a:r>
            <a:r>
              <a:rPr lang="ru-RU" sz="1600" b="1" dirty="0" err="1" smtClean="0">
                <a:latin typeface="Georgia" pitchFamily="18" charset="0"/>
              </a:rPr>
              <a:t>Еленская</a:t>
            </a:r>
            <a:r>
              <a:rPr lang="ru-RU" sz="1600" b="1" dirty="0" smtClean="0">
                <a:latin typeface="Georgia" pitchFamily="18" charset="0"/>
              </a:rPr>
              <a:t> средняя общеобразовательная школа»</a:t>
            </a:r>
          </a:p>
          <a:p>
            <a:pPr algn="ctr"/>
            <a:r>
              <a:rPr lang="ru-RU" sz="1600" b="1" dirty="0" err="1" smtClean="0">
                <a:latin typeface="Georgia" pitchFamily="18" charset="0"/>
              </a:rPr>
              <a:t>Хвастовичского</a:t>
            </a:r>
            <a:r>
              <a:rPr lang="ru-RU" sz="1600" b="1" dirty="0" smtClean="0">
                <a:latin typeface="Georgia" pitchFamily="18" charset="0"/>
              </a:rPr>
              <a:t> района </a:t>
            </a:r>
          </a:p>
          <a:p>
            <a:pPr algn="ctr"/>
            <a:r>
              <a:rPr lang="ru-RU" sz="1600" b="1" dirty="0" smtClean="0">
                <a:latin typeface="Georgia" pitchFamily="18" charset="0"/>
              </a:rPr>
              <a:t>Калужской области</a:t>
            </a:r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         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995936" y="4725144"/>
            <a:ext cx="40222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>
                <a:latin typeface="Georgia" pitchFamily="18" charset="0"/>
              </a:rPr>
              <a:t>Гусакова</a:t>
            </a:r>
            <a:r>
              <a:rPr lang="ru-RU" sz="1400" b="1" dirty="0" smtClean="0">
                <a:latin typeface="Georgia" pitchFamily="18" charset="0"/>
              </a:rPr>
              <a:t> Е.В.  – </a:t>
            </a:r>
            <a:r>
              <a:rPr lang="ru-RU" sz="1400" b="1" dirty="0" smtClean="0">
                <a:latin typeface="Georgia" pitchFamily="18" charset="0"/>
              </a:rPr>
              <a:t> </a:t>
            </a:r>
            <a:r>
              <a:rPr lang="ru-RU" sz="1400" b="1" dirty="0" smtClean="0">
                <a:latin typeface="Georgia" pitchFamily="18" charset="0"/>
              </a:rPr>
              <a:t>зам. директора по УВР </a:t>
            </a:r>
          </a:p>
          <a:p>
            <a:r>
              <a:rPr lang="ru-RU" sz="1400" b="1" dirty="0" smtClean="0">
                <a:latin typeface="Georgia" pitchFamily="18" charset="0"/>
              </a:rPr>
              <a:t>  МКОУ  «</a:t>
            </a:r>
            <a:r>
              <a:rPr lang="ru-RU" sz="1400" b="1" dirty="0" err="1" smtClean="0">
                <a:latin typeface="Georgia" pitchFamily="18" charset="0"/>
              </a:rPr>
              <a:t>Еленская</a:t>
            </a:r>
            <a:r>
              <a:rPr lang="ru-RU" sz="1400" b="1" dirty="0" smtClean="0">
                <a:latin typeface="Georgia" pitchFamily="18" charset="0"/>
              </a:rPr>
              <a:t> средняя школа».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520" y="3284984"/>
            <a:ext cx="5832648" cy="86409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Georgia" pitchFamily="18" charset="0"/>
              </a:rPr>
              <a:t>ИЗ ОПЫТА РАБОТЫ ШКОЛЫ,</a:t>
            </a:r>
          </a:p>
          <a:p>
            <a:r>
              <a:rPr lang="ru-RU" sz="2400" b="1" dirty="0" smtClean="0">
                <a:latin typeface="Georgia" pitchFamily="18" charset="0"/>
              </a:rPr>
              <a:t>В РАМКАХ ПРОЕКТА «500 +»</a:t>
            </a:r>
            <a:endParaRPr lang="ru-RU" sz="2400" b="1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pic>
        <p:nvPicPr>
          <p:cNvPr id="3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2955047" cy="10527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92581" y="260648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1196752"/>
            <a:ext cx="5652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Courier New" pitchFamily="49" charset="0"/>
                <a:cs typeface="Courier New" pitchFamily="49" charset="0"/>
              </a:rPr>
              <a:t>«Перемены происходят лишь тогда, когда мы идём наперекор тому, к чему привыкли».</a:t>
            </a:r>
            <a:r>
              <a:rPr lang="ru-RU" i="1" dirty="0" smtClean="0">
                <a:latin typeface="Courier New" pitchFamily="49" charset="0"/>
                <a:cs typeface="Courier New" pitchFamily="49" charset="0"/>
              </a:rPr>
              <a:t> </a:t>
            </a:r>
            <a:endParaRPr lang="ru-RU" i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15616" y="2492896"/>
            <a:ext cx="5833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                      Добрый день, уважаемые коллеги!</a:t>
            </a:r>
            <a:endParaRPr lang="ru-RU" b="1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592" y="3068960"/>
            <a:ext cx="7856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     Мы рады поделиться с Вами, нашими достижениями и наработками</a:t>
            </a:r>
          </a:p>
          <a:p>
            <a:r>
              <a:rPr lang="ru-RU" dirty="0" smtClean="0">
                <a:latin typeface="Georgia" pitchFamily="18" charset="0"/>
              </a:rPr>
              <a:t> в области реализации проекта адресной методической помощи</a:t>
            </a:r>
          </a:p>
          <a:p>
            <a:r>
              <a:rPr lang="ru-RU" dirty="0" smtClean="0">
                <a:latin typeface="Georgia" pitchFamily="18" charset="0"/>
              </a:rPr>
              <a:t> «500»+.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1027" name="Picture 3" descr="D:\Desktop\Attachments_katerina.bilyukina@mail.ru_2022-09-26_15-37-05\20220902_1415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509120"/>
            <a:ext cx="2266223" cy="1699667"/>
          </a:xfrm>
          <a:prstGeom prst="rect">
            <a:avLst/>
          </a:prstGeom>
          <a:noFill/>
        </p:spPr>
      </p:pic>
      <p:pic>
        <p:nvPicPr>
          <p:cNvPr id="1028" name="Picture 4" descr="D:\Desktop\Attachments_katerina.bilyukina@mail.ru_2022-09-26_15-58-43\IMG-20220505-WA002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4005064"/>
            <a:ext cx="1890210" cy="2520280"/>
          </a:xfrm>
          <a:prstGeom prst="rect">
            <a:avLst/>
          </a:prstGeom>
          <a:noFill/>
        </p:spPr>
      </p:pic>
      <p:pic>
        <p:nvPicPr>
          <p:cNvPr id="1029" name="Picture 5" descr="D:\Desktop\Attachments_katerina.bilyukina@mail.ru_2022-09-26_15-47-58\20220916_10502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149080"/>
            <a:ext cx="2664296" cy="1998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51520" y="1196752"/>
            <a:ext cx="8496944" cy="19389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Courier New" pitchFamily="49" charset="0"/>
                <a:cs typeface="Courier New" pitchFamily="49" charset="0"/>
              </a:rPr>
              <a:t> На сегодняшний день, мы находимся на втором этапе</a:t>
            </a:r>
          </a:p>
          <a:p>
            <a:r>
              <a:rPr lang="ru-RU" sz="2000" b="1" dirty="0" smtClean="0">
                <a:latin typeface="Courier New" pitchFamily="49" charset="0"/>
                <a:cs typeface="Courier New" pitchFamily="49" charset="0"/>
              </a:rPr>
              <a:t> реализации Программы «500+», и продолжаем работу</a:t>
            </a:r>
          </a:p>
          <a:p>
            <a:r>
              <a:rPr lang="ru-RU" sz="2000" b="1" dirty="0" smtClean="0">
                <a:latin typeface="Courier New" pitchFamily="49" charset="0"/>
                <a:cs typeface="Courier New" pitchFamily="49" charset="0"/>
              </a:rPr>
              <a:t> над реализацией программ по ликвидации рисковых профилей школы:</a:t>
            </a:r>
          </a:p>
          <a:p>
            <a:r>
              <a:rPr lang="ru-RU" sz="2000" b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ru-RU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ru-RU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3429000"/>
            <a:ext cx="7635424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latin typeface="Georgia" pitchFamily="18" charset="0"/>
              </a:rPr>
              <a:t>Профиль 1</a:t>
            </a:r>
            <a:r>
              <a:rPr lang="ru-RU" dirty="0" smtClean="0"/>
              <a:t>. </a:t>
            </a:r>
            <a:r>
              <a:rPr lang="ru-RU" b="1" dirty="0" smtClean="0">
                <a:latin typeface="Georgia" pitchFamily="18" charset="0"/>
              </a:rPr>
              <a:t>Высокая доля обучающихся с рисками учебной </a:t>
            </a:r>
          </a:p>
          <a:p>
            <a:r>
              <a:rPr lang="ru-RU" b="1" dirty="0">
                <a:latin typeface="Georgia" pitchFamily="18" charset="0"/>
              </a:rPr>
              <a:t> </a:t>
            </a:r>
            <a:r>
              <a:rPr lang="ru-RU" b="1" dirty="0" smtClean="0">
                <a:latin typeface="Georgia" pitchFamily="18" charset="0"/>
              </a:rPr>
              <a:t>                         </a:t>
            </a:r>
            <a:r>
              <a:rPr lang="ru-RU" b="1" dirty="0" err="1" smtClean="0">
                <a:latin typeface="Georgia" pitchFamily="18" charset="0"/>
              </a:rPr>
              <a:t>неуспешности</a:t>
            </a:r>
            <a:r>
              <a:rPr lang="ru-RU" b="1" dirty="0" smtClean="0">
                <a:latin typeface="Georgia" pitchFamily="18" charset="0"/>
              </a:rPr>
              <a:t>.</a:t>
            </a:r>
          </a:p>
          <a:p>
            <a:endParaRPr lang="ru-RU" b="1" dirty="0">
              <a:latin typeface="Georgia" pitchFamily="18" charset="0"/>
            </a:endParaRPr>
          </a:p>
          <a:p>
            <a:r>
              <a:rPr lang="ru-RU" b="1" dirty="0" smtClean="0">
                <a:latin typeface="Georgia" pitchFamily="18" charset="0"/>
              </a:rPr>
              <a:t>Профиль 2. Низкий уровень вовлечённости родителей.</a:t>
            </a:r>
            <a:endParaRPr lang="ru-RU" b="1" dirty="0">
              <a:latin typeface="Georgia" pitchFamily="18" charset="0"/>
            </a:endParaRPr>
          </a:p>
        </p:txBody>
      </p:sp>
      <p:pic>
        <p:nvPicPr>
          <p:cNvPr id="7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2955047" cy="105273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792581" y="188640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627784" y="260648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5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2627785" cy="936149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755576" y="980728"/>
            <a:ext cx="7928774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      За первый период работы, по реализации программ, мы достигли </a:t>
            </a:r>
          </a:p>
          <a:p>
            <a:r>
              <a:rPr lang="ru-RU" dirty="0" smtClean="0">
                <a:latin typeface="Georgia" pitchFamily="18" charset="0"/>
              </a:rPr>
              <a:t>качественных  результатов. И сегодня хотели бы рассказать о </a:t>
            </a:r>
          </a:p>
          <a:p>
            <a:r>
              <a:rPr lang="ru-RU" dirty="0" smtClean="0">
                <a:latin typeface="Georgia" pitchFamily="18" charset="0"/>
              </a:rPr>
              <a:t>реализации направлений воспитательной работы, которая помогает </a:t>
            </a:r>
          </a:p>
          <a:p>
            <a:r>
              <a:rPr lang="ru-RU" dirty="0" smtClean="0">
                <a:latin typeface="Georgia" pitchFamily="18" charset="0"/>
              </a:rPr>
              <a:t>нам двигаться в правильном направлении. Так как именно эта работа </a:t>
            </a:r>
          </a:p>
          <a:p>
            <a:r>
              <a:rPr lang="ru-RU" dirty="0" smtClean="0">
                <a:latin typeface="Georgia" pitchFamily="18" charset="0"/>
              </a:rPr>
              <a:t>охватывает весь педагогический процесс, интегрируя учебные занятия,</a:t>
            </a:r>
          </a:p>
          <a:p>
            <a:r>
              <a:rPr lang="ru-RU" dirty="0" smtClean="0">
                <a:latin typeface="Georgia" pitchFamily="18" charset="0"/>
              </a:rPr>
              <a:t>внеурочную жизнь детей, общение, влияние социальной, природной, </a:t>
            </a:r>
          </a:p>
          <a:p>
            <a:r>
              <a:rPr lang="ru-RU" dirty="0" smtClean="0">
                <a:latin typeface="Georgia" pitchFamily="18" charset="0"/>
              </a:rPr>
              <a:t> </a:t>
            </a:r>
            <a:r>
              <a:rPr lang="ru-RU" dirty="0" err="1" smtClean="0">
                <a:latin typeface="Georgia" pitchFamily="18" charset="0"/>
              </a:rPr>
              <a:t>природно</a:t>
            </a:r>
            <a:r>
              <a:rPr lang="ru-RU" dirty="0" smtClean="0">
                <a:latin typeface="Georgia" pitchFamily="18" charset="0"/>
              </a:rPr>
              <a:t> – эстетической среды.</a:t>
            </a:r>
          </a:p>
          <a:p>
            <a:endParaRPr lang="ru-RU" dirty="0" smtClean="0">
              <a:latin typeface="Georgia" pitchFamily="18" charset="0"/>
            </a:endParaRPr>
          </a:p>
          <a:p>
            <a:r>
              <a:rPr lang="ru-RU" dirty="0" smtClean="0">
                <a:latin typeface="Georgia" pitchFamily="18" charset="0"/>
              </a:rPr>
              <a:t> 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1026" name="Picture 2" descr="D:\Desktop\Attachments_elenskiyou@yandex.ru_2022-09-26_15-26-06\20220531_1315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2996952"/>
            <a:ext cx="5242182" cy="3276364"/>
          </a:xfrm>
          <a:prstGeom prst="rect">
            <a:avLst/>
          </a:prstGeom>
          <a:noFill/>
        </p:spPr>
      </p:pic>
      <p:pic>
        <p:nvPicPr>
          <p:cNvPr id="1028" name="Picture 4" descr="D:\Desktop\Attachments_katerina.bilyukina@mail.ru_2022-09-26_15-58-43\20220512_1145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2996952"/>
            <a:ext cx="2601719" cy="3468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140"/>
          </a:xfrm>
          <a:prstGeom prst="rect">
            <a:avLst/>
          </a:prstGeom>
          <a:noFill/>
        </p:spPr>
      </p:pic>
      <p:pic>
        <p:nvPicPr>
          <p:cNvPr id="3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2955047" cy="10527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792581" y="188640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1268760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Georgia" pitchFamily="18" charset="0"/>
              </a:rPr>
              <a:t>Одно из направлений воспитательной работы - внеурочная деятельность.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 Это часть основного образования, которая нацелена на помощь всем участникам </a:t>
            </a:r>
            <a:r>
              <a:rPr lang="ru-RU" dirty="0" smtClean="0">
                <a:latin typeface="Georgia" pitchFamily="18" charset="0"/>
              </a:rPr>
              <a:t>образовательных </a:t>
            </a:r>
            <a:r>
              <a:rPr lang="ru-RU" dirty="0" smtClean="0">
                <a:latin typeface="Georgia" pitchFamily="18" charset="0"/>
              </a:rPr>
              <a:t>отношений и  педагогу, и ребёнку, и родителю  в освоении нового вида учебной деятельности, сформировать учебную мотивацию.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 Внеурочная деятельность </a:t>
            </a:r>
            <a:r>
              <a:rPr lang="ru-RU" b="1" dirty="0" smtClean="0">
                <a:latin typeface="Georgia" pitchFamily="18" charset="0"/>
              </a:rPr>
              <a:t>способствует расширению образовательного пространства, создаёт дополнительные условия для развития учащихся</a:t>
            </a:r>
            <a:r>
              <a:rPr lang="ru-RU" dirty="0" smtClean="0">
                <a:latin typeface="Georgia" pitchFamily="18" charset="0"/>
              </a:rPr>
              <a:t>, происходит выстраивание сети, обеспечивающей детям сопровождение, поддержку на этапах адаптации, способность базовые знания осознанно применять не только в учебных ситуациях, но и  отличных от учебных.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99592" y="4581128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Georgia" pitchFamily="18" charset="0"/>
              </a:rPr>
              <a:t>Сегодня важнейшими качествами личности должны быть инициативность, способность к творчеству, умение нестандартно мыслить и находить нетрадиционные пути решения проблем</a:t>
            </a:r>
            <a:r>
              <a:rPr lang="ru-RU" dirty="0" smtClean="0">
                <a:latin typeface="Georgia" pitchFamily="18" charset="0"/>
              </a:rPr>
              <a:t>. </a:t>
            </a:r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3514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90961" y="908720"/>
            <a:ext cx="888256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ru-RU" dirty="0" smtClean="0"/>
              <a:t>  </a:t>
            </a:r>
            <a:r>
              <a:rPr lang="ru-RU" b="1" dirty="0" smtClean="0">
                <a:latin typeface="Georgia" pitchFamily="18" charset="0"/>
              </a:rPr>
              <a:t>Спортивно – оздоровительное направление </a:t>
            </a:r>
            <a:r>
              <a:rPr lang="ru-RU" dirty="0" smtClean="0">
                <a:latin typeface="Georgia" pitchFamily="18" charset="0"/>
              </a:rPr>
              <a:t>внеурочной деятельности, 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способствует устранению школьной </a:t>
            </a:r>
            <a:r>
              <a:rPr lang="ru-RU" b="1" dirty="0" err="1" smtClean="0">
                <a:latin typeface="Georgia" pitchFamily="18" charset="0"/>
              </a:rPr>
              <a:t>неуспешности</a:t>
            </a:r>
            <a:r>
              <a:rPr lang="ru-RU" dirty="0" smtClean="0">
                <a:latin typeface="Georgia" pitchFamily="18" charset="0"/>
              </a:rPr>
              <a:t>, позволяет эффективно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 решать вопросы воспитания и образования, активно привлекает к 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  сотрудничеству родителей.</a:t>
            </a:r>
          </a:p>
          <a:p>
            <a:pPr algn="just"/>
            <a:endParaRPr lang="ru-RU" dirty="0" smtClean="0">
              <a:latin typeface="Georgia" pitchFamily="18" charset="0"/>
            </a:endParaRPr>
          </a:p>
          <a:p>
            <a:pPr algn="just"/>
            <a:r>
              <a:rPr lang="ru-RU" dirty="0" smtClean="0">
                <a:latin typeface="Georgia" pitchFamily="18" charset="0"/>
              </a:rPr>
              <a:t>   Созданный в 2021 году школьный спортивный клуб (ШСК) «Движение», 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способствовал решению поставленных цели и задач, явился ядром 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 организации работы, сплотил в своих рядах  обучающихся, привлек родителей.</a:t>
            </a:r>
          </a:p>
          <a:p>
            <a:pPr algn="just"/>
            <a:r>
              <a:rPr lang="ru-RU" dirty="0" smtClean="0">
                <a:latin typeface="Georgia" pitchFamily="18" charset="0"/>
              </a:rPr>
              <a:t> </a:t>
            </a:r>
          </a:p>
          <a:p>
            <a:pPr algn="just"/>
            <a:endParaRPr lang="ru-RU" dirty="0" smtClean="0">
              <a:latin typeface="Georgia" pitchFamily="18" charset="0"/>
            </a:endParaRPr>
          </a:p>
          <a:p>
            <a:pPr algn="just"/>
            <a:r>
              <a:rPr lang="ru-RU" dirty="0" smtClean="0">
                <a:latin typeface="Georgia" pitchFamily="18" charset="0"/>
              </a:rPr>
              <a:t>   </a:t>
            </a:r>
          </a:p>
          <a:p>
            <a:pPr algn="just"/>
            <a:endParaRPr lang="ru-RU" dirty="0">
              <a:latin typeface="Georgia" pitchFamily="18" charset="0"/>
            </a:endParaRPr>
          </a:p>
        </p:txBody>
      </p:sp>
      <p:pic>
        <p:nvPicPr>
          <p:cNvPr id="2051" name="Picture 3" descr="D:\Desktop\Attachments_katerina.bilyukina@mail.ru_2022-09-27_09-11-24\20220927_0908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140968"/>
            <a:ext cx="4508196" cy="3384376"/>
          </a:xfrm>
          <a:prstGeom prst="rect">
            <a:avLst/>
          </a:prstGeom>
          <a:noFill/>
        </p:spPr>
      </p:pic>
      <p:pic>
        <p:nvPicPr>
          <p:cNvPr id="2052" name="Picture 4" descr="D:\Desktop\Attachments_katerina.bilyukina@mail.ru_2022-09-27_09-11-24\20220927_0907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3212976"/>
            <a:ext cx="2425103" cy="3168352"/>
          </a:xfrm>
          <a:prstGeom prst="rect">
            <a:avLst/>
          </a:prstGeom>
          <a:noFill/>
        </p:spPr>
      </p:pic>
      <p:pic>
        <p:nvPicPr>
          <p:cNvPr id="7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627785" cy="93614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555776" y="260648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pic>
        <p:nvPicPr>
          <p:cNvPr id="3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2955047" cy="10527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792581" y="188640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1268760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Georgia" pitchFamily="18" charset="0"/>
              </a:rPr>
              <a:t>Проведение  спортивных соревнований и праздников, сюжетно-ролевых занятий и мероприятий способствует широкому развитию различных форм деятельности по физическому воспитанию. Заставляет поверить в свои силы, привлекает в свои ряды детей с низкой учебной мотивацией, обучающихся с ОВЗ.</a:t>
            </a:r>
            <a:endParaRPr lang="ru-RU" dirty="0">
              <a:latin typeface="Georgia" pitchFamily="18" charset="0"/>
            </a:endParaRPr>
          </a:p>
        </p:txBody>
      </p:sp>
      <p:pic>
        <p:nvPicPr>
          <p:cNvPr id="1027" name="Picture 3" descr="D:\Desktop\Attachments_katerina.bilyukina@mail.ru_2022-09-27_09-12-44\20220610_0917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3068960"/>
            <a:ext cx="3672408" cy="2754306"/>
          </a:xfrm>
          <a:prstGeom prst="rect">
            <a:avLst/>
          </a:prstGeom>
          <a:noFill/>
        </p:spPr>
      </p:pic>
      <p:pic>
        <p:nvPicPr>
          <p:cNvPr id="1028" name="Picture 4" descr="D:\Desktop\Attachments_katerina.bilyukina@mail.ru_2022-09-27_09-12-44\20220610_1041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717032"/>
            <a:ext cx="3970412" cy="29778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pic>
        <p:nvPicPr>
          <p:cNvPr id="3" name="Picture 2" descr="Под таким лозунгом Министерство просвещения запускает проект &amp;quot;500+&amp;quo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"/>
            <a:ext cx="2955047" cy="10527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792581" y="188640"/>
            <a:ext cx="6351419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МКОУ «</a:t>
            </a:r>
            <a:r>
              <a:rPr lang="ru-RU" dirty="0" err="1" smtClean="0">
                <a:solidFill>
                  <a:schemeClr val="tx1"/>
                </a:solidFill>
                <a:latin typeface="Georgia" pitchFamily="18" charset="0"/>
              </a:rPr>
              <a:t>Еленская</a:t>
            </a:r>
            <a:r>
              <a:rPr lang="ru-RU" dirty="0" smtClean="0">
                <a:solidFill>
                  <a:schemeClr val="tx1"/>
                </a:solidFill>
                <a:latin typeface="Georgia" pitchFamily="18" charset="0"/>
              </a:rPr>
              <a:t> средняя общеобразовательная школа»</a:t>
            </a:r>
            <a:endParaRPr lang="ru-RU" dirty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23906" y="1340768"/>
            <a:ext cx="8177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Georgia" pitchFamily="18" charset="0"/>
              </a:rPr>
              <a:t>Численность обучающихся, занимающихся в </a:t>
            </a:r>
            <a:r>
              <a:rPr lang="ru-RU" dirty="0" smtClean="0">
                <a:latin typeface="Georgia" pitchFamily="18" charset="0"/>
              </a:rPr>
              <a:t>ШСК </a:t>
            </a:r>
            <a:r>
              <a:rPr lang="ru-RU" dirty="0" smtClean="0">
                <a:latin typeface="Georgia" pitchFamily="18" charset="0"/>
              </a:rPr>
              <a:t>и спортивных секциях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187624" y="2132856"/>
            <a:ext cx="2664296" cy="108012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Georgia" pitchFamily="18" charset="0"/>
              </a:rPr>
              <a:t>60 обучающихся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580112" y="2132856"/>
            <a:ext cx="2664296" cy="1296144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Georgia" pitchFamily="18" charset="0"/>
              </a:rPr>
              <a:t>85 обучающихся </a:t>
            </a:r>
          </a:p>
          <a:p>
            <a:pPr algn="ctr"/>
            <a:r>
              <a:rPr lang="ru-RU" sz="1400" dirty="0" smtClean="0">
                <a:latin typeface="Georgia" pitchFamily="18" charset="0"/>
              </a:rPr>
              <a:t>(из них 6 обучающихся ОВЗ</a:t>
            </a:r>
            <a:endParaRPr lang="ru-RU" sz="1400" dirty="0"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23728" y="1844824"/>
            <a:ext cx="6383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Georgia" pitchFamily="18" charset="0"/>
              </a:rPr>
              <a:t>Было</a:t>
            </a:r>
            <a:endParaRPr lang="ru-RU" sz="1400" dirty="0"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44208" y="1844824"/>
            <a:ext cx="7457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Georgia" pitchFamily="18" charset="0"/>
              </a:rPr>
              <a:t>Стало</a:t>
            </a:r>
            <a:endParaRPr lang="ru-RU" sz="1600" dirty="0"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9552" y="3573016"/>
            <a:ext cx="82974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Показатель вовлечённости родителей в </a:t>
            </a:r>
            <a:r>
              <a:rPr lang="ru-RU" dirty="0" err="1" smtClean="0">
                <a:latin typeface="Georgia" pitchFamily="18" charset="0"/>
              </a:rPr>
              <a:t>учебно</a:t>
            </a:r>
            <a:r>
              <a:rPr lang="ru-RU" dirty="0" smtClean="0">
                <a:latin typeface="Georgia" pitchFamily="18" charset="0"/>
              </a:rPr>
              <a:t> – воспитательный процесс </a:t>
            </a:r>
          </a:p>
          <a:p>
            <a:r>
              <a:rPr lang="ru-RU" dirty="0" smtClean="0">
                <a:latin typeface="Georgia" pitchFamily="18" charset="0"/>
              </a:rPr>
              <a:t>вырос на 18%</a:t>
            </a:r>
            <a:endParaRPr lang="ru-RU" dirty="0"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3568" y="4581128"/>
            <a:ext cx="77732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Georgia" pitchFamily="18" charset="0"/>
              </a:rPr>
              <a:t>Команда обучающихся школы – стали Победителями областных</a:t>
            </a:r>
          </a:p>
          <a:p>
            <a:r>
              <a:rPr lang="ru-RU" dirty="0" smtClean="0">
                <a:latin typeface="Georgia" pitchFamily="18" charset="0"/>
              </a:rPr>
              <a:t> Президентских состязаний и защищают честь Калужской области на </a:t>
            </a:r>
          </a:p>
          <a:p>
            <a:r>
              <a:rPr lang="ru-RU" dirty="0" smtClean="0">
                <a:latin typeface="Georgia" pitchFamily="18" charset="0"/>
              </a:rPr>
              <a:t>Российских соревнованиях в ВДЦ «Орленок»</a:t>
            </a:r>
            <a:endParaRPr lang="ru-RU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thumbs/1613652471_111-p-fon-dlya-prezentatsii-skachat-dlya-shkoli-1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60"/>
            <a:ext cx="9144000" cy="6835140"/>
          </a:xfrm>
          <a:prstGeom prst="rect">
            <a:avLst/>
          </a:prstGeom>
          <a:noFill/>
        </p:spPr>
      </p:pic>
      <p:pic>
        <p:nvPicPr>
          <p:cNvPr id="2050" name="Picture 2" descr="D:\Downloads\Image-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0"/>
            <a:ext cx="7236296" cy="5410263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059832" y="5733256"/>
            <a:ext cx="3611886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ru-RU" b="1" i="1" dirty="0" smtClean="0">
                <a:latin typeface="Georgia" pitchFamily="18" charset="0"/>
              </a:rPr>
              <a:t>СПАСИБО ЗА ВНИМАНИЕ!</a:t>
            </a:r>
            <a:endParaRPr lang="ru-RU" b="1" i="1" dirty="0">
              <a:latin typeface="Georgia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449</Words>
  <Application>Microsoft Office PowerPoint</Application>
  <PresentationFormat>Экран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Учитель</dc:creator>
  <cp:lastModifiedBy>User</cp:lastModifiedBy>
  <cp:revision>68</cp:revision>
  <dcterms:created xsi:type="dcterms:W3CDTF">2022-09-26T12:02:26Z</dcterms:created>
  <dcterms:modified xsi:type="dcterms:W3CDTF">2022-09-27T12:16:51Z</dcterms:modified>
</cp:coreProperties>
</file>